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60" r:id="rId4"/>
    <p:sldId id="359" r:id="rId5"/>
    <p:sldId id="307" r:id="rId6"/>
    <p:sldId id="318" r:id="rId7"/>
    <p:sldId id="358" r:id="rId8"/>
    <p:sldId id="295" r:id="rId9"/>
    <p:sldId id="267" r:id="rId10"/>
    <p:sldId id="349" r:id="rId11"/>
    <p:sldId id="350" r:id="rId12"/>
    <p:sldId id="360" r:id="rId13"/>
    <p:sldId id="271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78" y="1080"/>
      </p:cViewPr>
      <p:guideLst>
        <p:guide orient="horz" pos="283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B5F67-792A-3C78-2347-DD5C84010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3EE143-AEF0-DBBF-9340-2DE9E9A7A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A753529-8E2B-216F-5B5F-50396EC8E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117657-3CC7-45AD-9418-740CFED4F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22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9.png"/><Relationship Id="rId5" Type="http://schemas.openxmlformats.org/officeDocument/2006/relationships/image" Target="../media/image16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32764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801100" y="5764530"/>
            <a:ext cx="30149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Reported by </a:t>
            </a:r>
            <a:r>
              <a:rPr lang="en-US" sz="1600" b="1" spc="150" dirty="0" err="1">
                <a:solidFill>
                  <a:srgbClr val="1F4E79"/>
                </a:solidFill>
                <a:latin typeface="Noto Sans Mono CJK HK"/>
                <a:cs typeface="Noto Sans Mono CJK HK"/>
              </a:rPr>
              <a:t>J</a:t>
            </a:r>
            <a:r>
              <a:rPr lang="en-US" altLang="zh-CN" sz="1600" b="1" spc="150" dirty="0" err="1">
                <a:solidFill>
                  <a:srgbClr val="1F4E79"/>
                </a:solidFill>
                <a:latin typeface="Noto Sans Mono CJK HK"/>
                <a:cs typeface="Noto Sans Mono CJK HK"/>
              </a:rPr>
              <a:t>infei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Chen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0" y="1294105"/>
            <a:ext cx="12192000" cy="589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0" marR="5080" lvl="1" algn="ctr">
              <a:lnSpc>
                <a:spcPct val="100000"/>
              </a:lnSpc>
            </a:pPr>
            <a:r>
              <a:rPr lang="en-US" sz="3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LLM-ESR: Large Language Models Enhancement for</a:t>
            </a:r>
          </a:p>
          <a:p>
            <a:pPr marL="0" marR="5080" lvl="1" algn="ctr">
              <a:lnSpc>
                <a:spcPct val="100000"/>
              </a:lnSpc>
            </a:pPr>
            <a:r>
              <a:rPr lang="en-US" sz="32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Long-tailed Sequential Recommendation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NeurIPS2024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53639" y="4826864"/>
            <a:ext cx="6858000" cy="6369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pc="-40" dirty="0" err="1">
                <a:latin typeface="Times New Roman" panose="02020603050405020304" charset="0"/>
                <a:cs typeface="Times New Roman" panose="02020603050405020304" charset="0"/>
              </a:rPr>
              <a:t>Code:</a:t>
            </a:r>
            <a:r>
              <a:rPr lang="en-US" spc="-40" dirty="0" err="1">
                <a:latin typeface="Times New Roman" panose="02020603050405020304" charset="0"/>
                <a:cs typeface="Times New Roman" panose="02020603050405020304" charset="0"/>
              </a:rPr>
              <a:t>https</a:t>
            </a:r>
            <a:r>
              <a:rPr lang="en-US" spc="-40" dirty="0">
                <a:latin typeface="Times New Roman" panose="02020603050405020304" charset="0"/>
                <a:cs typeface="Times New Roman" panose="02020603050405020304" charset="0"/>
              </a:rPr>
              <a:t>://github.com/Applied-Machine-Learning-Lab/LLM-ESR</a:t>
            </a:r>
            <a:endParaRPr lang="en-US" altLang="zh-CN" spc="-4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lang="en-US" b="1" spc="10" dirty="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2024.11.28</a:t>
            </a:r>
            <a:r>
              <a:rPr lang="en-US" b="1" spc="140" dirty="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•</a:t>
            </a:r>
            <a:r>
              <a:rPr lang="en-US" b="1" spc="10" dirty="0">
                <a:solidFill>
                  <a:srgbClr val="A6A6A6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F292716-98CC-7C42-E634-13D768D14A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85464" y="2406885"/>
            <a:ext cx="6566536" cy="23197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3CB2F33-18E1-E5DB-59DD-27AC944FE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500" y="1981200"/>
            <a:ext cx="11761905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A375C11-266F-F57A-CE0D-FC801A15A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017" y="2514600"/>
            <a:ext cx="11590476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5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814B1-5EA4-4E4E-732F-31AEF37D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F8D0E4-FEBD-D5C8-308E-D53E1AA1B2F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0545876-9F79-D1C1-D1F2-59ECECE391C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855146-BF6D-F97C-BFBD-01A39B6673C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915B53-EBED-3BE1-3FAA-8FCEE37D431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27F9E38-9252-3293-D76E-6B88C3C58A6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4125FF0-3826-DD28-6F22-FF271B72720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3C30F63-635E-891F-30B3-77BC5F913B5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B5DF945-39B3-8272-4E90-096D8BDE581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AC2AFFA-BE2C-7A16-F482-952F791CEA2E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8E14478-664C-A80B-1108-B99E5204742D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288D862-3BFA-1837-6A34-36B8920CBD20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7A965E22-6826-1C9B-D85B-C4AFC81F38B9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1DAE9565-52F1-EF2B-5A72-A2C8A88C0236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8DCCAF7-F99E-B538-2552-C91C94F585E7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1F7B733F-91B5-D853-4750-8E73D7E36A33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780E0DA-79CF-A12A-FB68-CEB0B3045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187" y="1556906"/>
            <a:ext cx="10268199" cy="512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8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65658" y="651886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1573" y="863151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C86C262-16DF-151A-B6D1-2D254727A191}"/>
              </a:ext>
            </a:extLst>
          </p:cNvPr>
          <p:cNvSpPr txBox="1"/>
          <p:nvPr/>
        </p:nvSpPr>
        <p:spPr>
          <a:xfrm>
            <a:off x="3505200" y="2490586"/>
            <a:ext cx="659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F315D43-2A6B-497B-9527-75F36857EA0B}"/>
              </a:ext>
            </a:extLst>
          </p:cNvPr>
          <p:cNvSpPr txBox="1"/>
          <p:nvPr/>
        </p:nvSpPr>
        <p:spPr>
          <a:xfrm>
            <a:off x="1752600" y="4811566"/>
            <a:ext cx="93024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	Sequential recommender systems (SRS) face challenges from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long-tail users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(few interactions) and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long-tail items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(insufficient data), which degrade recommendation quality and user experience. Existing methods struggle with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seesaw effects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and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noise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due to data scarcity.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CC27579-879F-0900-488D-8FE27EAD72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4778" y="1810873"/>
            <a:ext cx="8441507" cy="28382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AD2D161-B571-B816-27FA-679D14F254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6502" y="1241599"/>
            <a:ext cx="9142093" cy="55039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5C2FF-35C1-59A3-19C0-FB6C10290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C1CE150-AE46-5E33-1C8F-92CCA0D6F0C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1D24ECA-7788-E12E-A3DC-C8C107E82C0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075D715-47AF-F49F-2604-84F78B85473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2E38D1F-DE76-6E91-C5CA-250854AF0C8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CAE8A9A-20ED-93EE-C6D2-460B48F0185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788895F-FBD0-8D0A-C3E0-0DBFF47C4C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09FB29D-69A4-13A2-780D-FCCFAC5CA3E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CA5FD32-7AD3-37A2-7BF2-74525EA959F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94276FD-5B3B-D182-2FC3-4FA528DC02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46CA1A7-7ABE-B215-9FBD-02817D12076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85E4489-D16F-659D-418E-3F440CC75BC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4A483266-09E8-BA6D-CB74-075503230802}"/>
              </a:ext>
            </a:extLst>
          </p:cNvPr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2FB44E5-F134-9F18-F38F-DC251C860FCD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FBE5145-C51A-F73E-E96E-5B6BEEC355C4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978F4D56-C62F-829B-99B8-AB45B5E62422}"/>
              </a:ext>
            </a:extLst>
          </p:cNvPr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C94B766-6587-78B6-A7BF-18FCA49568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2971800"/>
            <a:ext cx="6934200" cy="139856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424EA6-6027-6BE1-6E6F-5C3DB608AE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4115" y="2819400"/>
            <a:ext cx="1619048" cy="1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2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BE2D6E0-A3D2-80DA-0999-FCE9BCFB8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4874" y="1578487"/>
            <a:ext cx="5735107" cy="6130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E2038AD-C0B0-7742-014A-9E4ED73C5E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7889" y="2195997"/>
            <a:ext cx="6139814" cy="4872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74170BC-B54C-6CBC-2D94-0AF4BE5EDF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7889" y="2749894"/>
            <a:ext cx="6014830" cy="4584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7FBC764-C55B-F0FC-B72C-356998BC7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205" y="3751650"/>
            <a:ext cx="6514228" cy="72083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8F4A10F-ADA9-A241-307E-F81EA25EDE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8839" y="5346498"/>
            <a:ext cx="6322672" cy="42417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BDA9CB4-CF30-B88D-7C07-05F3E64997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8823" y="6075313"/>
            <a:ext cx="7559851" cy="73430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19F9898-4BE6-B090-25E2-23C8A904AB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722" y="1551733"/>
            <a:ext cx="5393276" cy="425667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3122B99-17E9-C6C9-5CBD-3C53C427AC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0176" y="3291112"/>
            <a:ext cx="2057143" cy="32381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4087CFCA-EAF7-0C53-BA7F-430D7B6043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0298" y="4683288"/>
            <a:ext cx="4343537" cy="2736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D0C4512-A7A0-CE31-BDFA-5F61C0D7F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48" y="1806384"/>
            <a:ext cx="2856020" cy="465558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EE79089-282B-034D-C5F5-AD6763CD03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8511" y="2123115"/>
            <a:ext cx="7010400" cy="48181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299D4E3-2268-BC25-1CFE-4E470E42ED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9936" y="2896816"/>
            <a:ext cx="7696200" cy="53218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2E82BB3-A6BB-3F9C-53B3-358B193E2D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8511" y="3720886"/>
            <a:ext cx="7242408" cy="82657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AE32883-CA93-787F-6B8C-C288162DF6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4286" y="4800600"/>
            <a:ext cx="7285714" cy="49523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9BAB442-E8E2-D672-5334-9AE73437D8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549" y="898211"/>
            <a:ext cx="2847619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BE157-6150-A2F8-781B-8D1625978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A69FA5-584D-B70E-28ED-D9E6917A504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4090B85-92FF-F823-7FED-D93386769CB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62A4D56-BD22-5AD9-628E-1AAE8CD6720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1A342E1-1371-BA86-A97B-9E639B3EE2D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2A81DD0-E3F7-A07D-3725-205A99A536A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4E5741E-ECA1-1C75-F0D5-78C211EB66C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BE4EDF-B3D6-1C51-60D4-DF7872E7BF3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EADFCE9-C6BE-1381-3A8D-C757791E362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B2620CF-4CE9-63AF-58E3-D10B7DB5E942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6199760-647C-7383-6365-3C80D2002E4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18F4AC4-3895-C0E4-E7CE-17F796F803E7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75843EF1-558D-C505-F7E3-F525DF40CADC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376335F-54E4-9666-EFB8-261F9529290B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CE8589F-F528-DBC0-E3F2-1B2FD632596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21B4DA2E-C27F-6EC0-1355-93D6B4D5F8A7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6F50646-7E9E-0893-4499-BA5035158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138" y="1499110"/>
            <a:ext cx="8937455" cy="46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3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5E46C51-9D88-475D-56A5-39C9E1C08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03" y="1584069"/>
            <a:ext cx="11723809" cy="9428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2647E26-DF70-3980-2AB7-57A9C3DDF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678716"/>
            <a:ext cx="10791825" cy="41111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88DBA54-8E16-C4A7-C0A5-84DF3D0F9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03" y="1584069"/>
            <a:ext cx="11723809" cy="9428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2141903-277E-A438-6B8D-2CCE97CAD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353" y="2640459"/>
            <a:ext cx="10791140" cy="409104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U2ZDFhNDQ1MjI2YTk4MWYxODBjZGVkOGVkOThkND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321</Words>
  <Application>Microsoft Office PowerPoint</Application>
  <PresentationFormat>宽屏</PresentationFormat>
  <Paragraphs>119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Noto Sans Mono CJK HK</vt:lpstr>
      <vt:lpstr>宋体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204</cp:revision>
  <dcterms:created xsi:type="dcterms:W3CDTF">2023-09-17T03:47:00Z</dcterms:created>
  <dcterms:modified xsi:type="dcterms:W3CDTF">2024-11-28T11:16:07Z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2023-09-25T00:00:00Z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2052-12.1.0.18276</vt:lpwstr>
  </property>
</Properties>
</file>